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2" r:id="rId1"/>
    <p:sldMasterId id="2147483683" r:id="rId2"/>
  </p:sldMasterIdLst>
  <p:notesMasterIdLst>
    <p:notesMasterId r:id="rId27"/>
  </p:notesMasterIdLst>
  <p:sldIdLst>
    <p:sldId id="256" r:id="rId3"/>
    <p:sldId id="257" r:id="rId4"/>
    <p:sldId id="259" r:id="rId5"/>
    <p:sldId id="282" r:id="rId6"/>
    <p:sldId id="283" r:id="rId7"/>
    <p:sldId id="284" r:id="rId8"/>
    <p:sldId id="285" r:id="rId9"/>
    <p:sldId id="287" r:id="rId10"/>
    <p:sldId id="288" r:id="rId11"/>
    <p:sldId id="292" r:id="rId12"/>
    <p:sldId id="293" r:id="rId13"/>
    <p:sldId id="294" r:id="rId14"/>
    <p:sldId id="296" r:id="rId15"/>
    <p:sldId id="295" r:id="rId16"/>
    <p:sldId id="297" r:id="rId17"/>
    <p:sldId id="298" r:id="rId18"/>
    <p:sldId id="299" r:id="rId19"/>
    <p:sldId id="300" r:id="rId20"/>
    <p:sldId id="302" r:id="rId21"/>
    <p:sldId id="301" r:id="rId22"/>
    <p:sldId id="291" r:id="rId23"/>
    <p:sldId id="289" r:id="rId24"/>
    <p:sldId id="290" r:id="rId25"/>
    <p:sldId id="281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dison Chan" initials="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745"/>
    <p:restoredTop sz="94592"/>
  </p:normalViewPr>
  <p:slideViewPr>
    <p:cSldViewPr snapToGrid="0">
      <p:cViewPr varScale="1">
        <p:scale>
          <a:sx n="93" d="100"/>
          <a:sy n="93" d="100"/>
        </p:scale>
        <p:origin x="208" y="9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notesMaster" Target="notesMasters/notesMaster1.xml"/><Relationship Id="rId28" Type="http://schemas.openxmlformats.org/officeDocument/2006/relationships/commentAuthors" Target="commentAuthors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6-14T16:13:03.518" idx="1">
    <p:pos x="6000" y="0"/>
    <p:text>Example deck: https://docs.google.com/presentation/d/1nhFO9c5b7Uwa9tMJnPahu2RE2bmQ47Px02ULZrhQeqQ/edit?usp=sharing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31d3b1a50_0_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9" name="Google Shape;129;gd31d3b1a50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523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09295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493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0752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23673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11074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29455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66893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31d3b1a50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d31d3b1a50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64992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386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31d3b1a50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d31d3b1a50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31d3b1a50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d31d3b1a50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78853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4696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70037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2026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d31d3b1a5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d31d3b1a50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2252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8167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695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9641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2548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2442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3">
  <p:cSld name="Two Content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457650" y="984131"/>
            <a:ext cx="8228700" cy="3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4000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‣"/>
              <a:defRPr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73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"/>
              <a:buChar char="‣"/>
              <a:defRPr sz="17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6830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Open Sans"/>
              <a:buChar char="‣"/>
              <a:defRPr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619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Open Sans"/>
              <a:buChar char="‣"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4000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‣"/>
              <a:defRPr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25400" lvl="5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25400" lvl="6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25400" lvl="7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25400" lvl="8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457650" y="413606"/>
            <a:ext cx="8228700" cy="5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  <a:defRPr sz="23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Full Page Image">
  <p:cSld name="Content: Full Page Imag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223242" y="223631"/>
            <a:ext cx="8697600" cy="46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446485" y="1037645"/>
            <a:ext cx="8250900" cy="10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>
            <a:spLocks noGrp="1"/>
          </p:cNvSpPr>
          <p:nvPr>
            <p:ph type="title"/>
          </p:nvPr>
        </p:nvSpPr>
        <p:spPr>
          <a:xfrm>
            <a:off x="446485" y="1037645"/>
            <a:ext cx="8250900" cy="10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body" idx="1"/>
          </p:nvPr>
        </p:nvSpPr>
        <p:spPr>
          <a:xfrm>
            <a:off x="223242" y="223631"/>
            <a:ext cx="8697600" cy="46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025" tIns="43500" rIns="87025" bIns="435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025" tIns="43500" rIns="87025" bIns="435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sldNum" idx="12"/>
          </p:nvPr>
        </p:nvSpPr>
        <p:spPr>
          <a:xfrm>
            <a:off x="8447485" y="521552"/>
            <a:ext cx="3525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1">
  <p:cSld name="Two Content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>
            <a:spLocks noGrp="1"/>
          </p:cNvSpPr>
          <p:nvPr>
            <p:ph type="body" idx="1"/>
          </p:nvPr>
        </p:nvSpPr>
        <p:spPr>
          <a:xfrm>
            <a:off x="457650" y="984131"/>
            <a:ext cx="8228700" cy="3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4000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‣"/>
              <a:defRPr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73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"/>
              <a:buChar char="‣"/>
              <a:defRPr sz="17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6830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Open Sans"/>
              <a:buChar char="‣"/>
              <a:defRPr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619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Open Sans"/>
              <a:buChar char="‣"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4000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‣"/>
              <a:defRPr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25400" lvl="5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25400" lvl="6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25400" lvl="7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25400" lvl="8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title"/>
          </p:nvPr>
        </p:nvSpPr>
        <p:spPr>
          <a:xfrm>
            <a:off x="457650" y="413606"/>
            <a:ext cx="8228700" cy="5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  <a:defRPr sz="23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2">
  <p:cSld name="Two Content_2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>
            <a:spLocks noGrp="1"/>
          </p:cNvSpPr>
          <p:nvPr>
            <p:ph type="body" idx="1"/>
          </p:nvPr>
        </p:nvSpPr>
        <p:spPr>
          <a:xfrm>
            <a:off x="457650" y="984131"/>
            <a:ext cx="8228700" cy="3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4000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‣"/>
              <a:defRPr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73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"/>
              <a:buChar char="‣"/>
              <a:defRPr sz="17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6830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Open Sans"/>
              <a:buChar char="‣"/>
              <a:defRPr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619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Open Sans"/>
              <a:buChar char="‣"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4000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‣"/>
              <a:defRPr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25400" lvl="5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25400" lvl="6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25400" lvl="7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25400" lvl="8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title"/>
          </p:nvPr>
        </p:nvSpPr>
        <p:spPr>
          <a:xfrm>
            <a:off x="457650" y="413606"/>
            <a:ext cx="8228700" cy="5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  <a:defRPr sz="23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: Text, 1 Column" type="tx">
  <p:cSld name="TITLE_AND_BOD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>
            <a:spLocks noGrp="1"/>
          </p:cNvSpPr>
          <p:nvPr>
            <p:ph type="title"/>
          </p:nvPr>
        </p:nvSpPr>
        <p:spPr>
          <a:xfrm>
            <a:off x="446486" y="1037645"/>
            <a:ext cx="82509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4"/>
          <p:cNvSpPr txBox="1">
            <a:spLocks noGrp="1"/>
          </p:cNvSpPr>
          <p:nvPr>
            <p:ph type="body" idx="1"/>
          </p:nvPr>
        </p:nvSpPr>
        <p:spPr>
          <a:xfrm>
            <a:off x="444415" y="1699592"/>
            <a:ext cx="8250900" cy="26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erriweather Sans"/>
              <a:buChar char="‣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erriweather Sans"/>
              <a:buChar char="‣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erriweather Sans"/>
              <a:buChar char="‣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erriweather Sans"/>
              <a:buChar char="‣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Text, 1 Column">
  <p:cSld name="1_Content: Text, 1 Colum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>
            <a:spLocks noGrp="1"/>
          </p:cNvSpPr>
          <p:nvPr>
            <p:ph type="title"/>
          </p:nvPr>
        </p:nvSpPr>
        <p:spPr>
          <a:xfrm>
            <a:off x="446485" y="1037645"/>
            <a:ext cx="82509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8"/>
          <p:cNvSpPr txBox="1">
            <a:spLocks noGrp="1"/>
          </p:cNvSpPr>
          <p:nvPr>
            <p:ph type="body" idx="1"/>
          </p:nvPr>
        </p:nvSpPr>
        <p:spPr>
          <a:xfrm>
            <a:off x="444415" y="1699592"/>
            <a:ext cx="8250900" cy="26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erriweather Sans"/>
              <a:buChar char="‣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erriweather Sans"/>
              <a:buChar char="‣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erriweather Sans"/>
              <a:buChar char="‣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erriweather Sans"/>
              <a:buChar char="‣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Full Page Image 1">
  <p:cSld name="1_Content: Full Page Image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"/>
          <p:cNvSpPr txBox="1">
            <a:spLocks noGrp="1"/>
          </p:cNvSpPr>
          <p:nvPr>
            <p:ph type="body" idx="1"/>
          </p:nvPr>
        </p:nvSpPr>
        <p:spPr>
          <a:xfrm>
            <a:off x="223242" y="223631"/>
            <a:ext cx="8697600" cy="46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Google Shape;116;p29"/>
          <p:cNvSpPr txBox="1">
            <a:spLocks noGrp="1"/>
          </p:cNvSpPr>
          <p:nvPr>
            <p:ph type="title"/>
          </p:nvPr>
        </p:nvSpPr>
        <p:spPr>
          <a:xfrm>
            <a:off x="446485" y="1037645"/>
            <a:ext cx="8250900" cy="10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- Title and Content">
  <p:cSld name="Default - Title and Conten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3"/>
          <p:cNvSpPr txBox="1">
            <a:spLocks noGrp="1"/>
          </p:cNvSpPr>
          <p:nvPr>
            <p:ph type="title"/>
          </p:nvPr>
        </p:nvSpPr>
        <p:spPr>
          <a:xfrm>
            <a:off x="457646" y="209847"/>
            <a:ext cx="8228700" cy="9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33"/>
          <p:cNvSpPr txBox="1">
            <a:spLocks noGrp="1"/>
          </p:cNvSpPr>
          <p:nvPr>
            <p:ph type="body" idx="1"/>
          </p:nvPr>
        </p:nvSpPr>
        <p:spPr>
          <a:xfrm>
            <a:off x="457646" y="1202160"/>
            <a:ext cx="8228700" cy="3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4000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Merriweather Sans"/>
              <a:buChar char="‣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00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Merriweather Sans"/>
              <a:buChar char="‣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00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Merriweather Sans"/>
              <a:buChar char="‣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00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Merriweather Sans"/>
              <a:buChar char="‣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000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Merriweather Sans"/>
              <a:buChar char="‣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25400" lvl="5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25400" lvl="6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25400" lvl="7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25400" lvl="8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3" name="Google Shape;123;p33"/>
          <p:cNvSpPr txBox="1">
            <a:spLocks noGrp="1"/>
          </p:cNvSpPr>
          <p:nvPr>
            <p:ph type="sldNum" idx="12"/>
          </p:nvPr>
        </p:nvSpPr>
        <p:spPr>
          <a:xfrm>
            <a:off x="8392315" y="470395"/>
            <a:ext cx="303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3575" tIns="53575" rIns="53575" bIns="53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1">
  <p:cSld name="Blank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67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/>
        </p:nvSpPr>
        <p:spPr>
          <a:xfrm>
            <a:off x="3042450" y="4900781"/>
            <a:ext cx="3059100" cy="2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Have a question? Post it in the chat</a:t>
            </a:r>
            <a:endParaRPr sz="800" b="0" i="0" u="none" strike="noStrike" cap="non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1_Two Conte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457650" y="984131"/>
            <a:ext cx="8228700" cy="3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34290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‣"/>
              <a:defRPr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65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Open Sans"/>
              <a:buChar char="‣"/>
              <a:defRPr sz="17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65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Open Sans"/>
              <a:buChar char="‣"/>
              <a:defRPr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238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‣"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4000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‣"/>
              <a:defRPr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25400" lvl="5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25400" lvl="6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25400" lvl="7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25400" lvl="8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457650" y="413606"/>
            <a:ext cx="8228700" cy="5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Open Sans"/>
              <a:buNone/>
              <a:defRPr sz="2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 type="titleOnly">
  <p:cSld name="TITLE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.xml"/><Relationship Id="rId20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29.xml"/><Relationship Id="rId24" Type="http://schemas.openxmlformats.org/officeDocument/2006/relationships/theme" Target="../theme/theme2.xml"/><Relationship Id="rId25" Type="http://schemas.openxmlformats.org/officeDocument/2006/relationships/image" Target="NUL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25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6" r:id="rId4"/>
    <p:sldLayoutId id="2147483657" r:id="rId5"/>
    <p:sldLayoutId id="214748368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/>
          <p:nvPr/>
        </p:nvSpPr>
        <p:spPr>
          <a:xfrm>
            <a:off x="8858250" y="4857750"/>
            <a:ext cx="285900" cy="28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3"/>
          <p:cNvSpPr/>
          <p:nvPr/>
        </p:nvSpPr>
        <p:spPr>
          <a:xfrm>
            <a:off x="0" y="4857750"/>
            <a:ext cx="8858400" cy="28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Open Sans Light"/>
              <a:buNone/>
              <a:defRPr sz="33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/>
          <p:nvPr/>
        </p:nvSpPr>
        <p:spPr>
          <a:xfrm>
            <a:off x="341461" y="4903144"/>
            <a:ext cx="14361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Coding Dojo</a:t>
            </a:r>
            <a:endParaRPr sz="1200" b="1" i="0" u="none" strike="noStrike" cap="none">
              <a:solidFill>
                <a:srgbClr val="D8D8D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" name="Google Shape;73;p13"/>
          <p:cNvSpPr txBox="1"/>
          <p:nvPr/>
        </p:nvSpPr>
        <p:spPr>
          <a:xfrm>
            <a:off x="8865904" y="4870044"/>
            <a:ext cx="27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4" name="Google Shape;74;p13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97144" y="4906200"/>
            <a:ext cx="188850" cy="1888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30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comments" Target="../comments/comment1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forwindows.org/" TargetMode="External"/><Relationship Id="rId4" Type="http://schemas.openxmlformats.org/officeDocument/2006/relationships/image" Target="../media/image2.png"/><Relationship Id="rId5" Type="http://schemas.openxmlformats.org/officeDocument/2006/relationships/hyperlink" Target="https://git-scm.com/download/win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ttings/tokens" TargetMode="External"/><Relationship Id="rId4" Type="http://schemas.openxmlformats.org/officeDocument/2006/relationships/image" Target="../media/image24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gnup?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7"/>
          <p:cNvSpPr/>
          <p:nvPr/>
        </p:nvSpPr>
        <p:spPr>
          <a:xfrm>
            <a:off x="1" y="16680"/>
            <a:ext cx="9143999" cy="24043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37"/>
          <p:cNvSpPr/>
          <p:nvPr/>
        </p:nvSpPr>
        <p:spPr>
          <a:xfrm>
            <a:off x="4572001" y="2420991"/>
            <a:ext cx="4572000" cy="242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1447" y="3356353"/>
            <a:ext cx="1749905" cy="105197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7"/>
          <p:cNvSpPr/>
          <p:nvPr/>
        </p:nvSpPr>
        <p:spPr>
          <a:xfrm>
            <a:off x="-2" y="2370058"/>
            <a:ext cx="9144000" cy="24797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37"/>
          <p:cNvSpPr txBox="1"/>
          <p:nvPr/>
        </p:nvSpPr>
        <p:spPr>
          <a:xfrm>
            <a:off x="2147318" y="2023857"/>
            <a:ext cx="45720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2200" b="1" dirty="0" smtClean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  <a:sym typeface="Roboto"/>
              </a:rPr>
              <a:t>[</a:t>
            </a:r>
            <a:r>
              <a:rPr lang="en-US" sz="2200" b="1" dirty="0" err="1" smtClean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  <a:sym typeface="Roboto"/>
              </a:rPr>
              <a:t>Github</a:t>
            </a:r>
            <a:r>
              <a:rPr lang="en-US" sz="2200" b="1" dirty="0" smtClean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  <a:sym typeface="Roboto"/>
              </a:rPr>
              <a:t> Intro</a:t>
            </a:r>
            <a:r>
              <a:rPr lang="en" sz="2200" b="1" dirty="0" smtClean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  <a:sym typeface="Roboto"/>
              </a:rPr>
              <a:t>]</a:t>
            </a:r>
            <a:endParaRPr sz="2200" b="1" i="0" u="none" strike="noStrike" cap="none" dirty="0">
              <a:solidFill>
                <a:srgbClr val="FFFFFF"/>
              </a:solidFill>
              <a:latin typeface="Times New Roman" charset="0"/>
              <a:ea typeface="Times New Roman" charset="0"/>
              <a:cs typeface="Times New Roman" charset="0"/>
              <a:sym typeface="Roboto"/>
            </a:endParaRPr>
          </a:p>
        </p:txBody>
      </p:sp>
      <p:pic>
        <p:nvPicPr>
          <p:cNvPr id="2050" name="Picture 2" descr="https://lh6.googleusercontent.com/EcM3E1t_-PId4tgp-a0psndnkgxJxkZDYsOeaoEcd53SGpeUWdGa9SeHQeUiWohRRCdxSEX4a4ER4gWR1PDVTqxC5GFuaZts7kHMLAA6EvbyKSeR7hvcTTqNWH5QMowsvmDVTSu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580" y="3635391"/>
            <a:ext cx="4457477" cy="69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539" y="809457"/>
            <a:ext cx="2869782" cy="840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>
            <a:spLocks noGrp="1"/>
          </p:cNvSpPr>
          <p:nvPr>
            <p:ph type="body" idx="1"/>
          </p:nvPr>
        </p:nvSpPr>
        <p:spPr>
          <a:xfrm>
            <a:off x="319499" y="1211351"/>
            <a:ext cx="8402351" cy="5798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52400" indent="0" algn="ctr">
              <a:buNone/>
            </a:pPr>
            <a:r>
              <a:rPr lang="en-US" sz="1800" b="1" dirty="0" smtClean="0">
                <a:latin typeface="Times New Roman" charset="0"/>
                <a:ea typeface="Times New Roman" charset="0"/>
                <a:cs typeface="Times New Roman" charset="0"/>
              </a:rPr>
              <a:t>Now you can check your repo and you will find it updated !!</a:t>
            </a:r>
            <a:endParaRPr lang="en-US" sz="18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Commit to Repo Cont.</a:t>
            </a:r>
          </a:p>
        </p:txBody>
      </p:sp>
      <p:sp>
        <p:nvSpPr>
          <p:cNvPr id="7" name="Google Shape;159;p40"/>
          <p:cNvSpPr txBox="1">
            <a:spLocks/>
          </p:cNvSpPr>
          <p:nvPr/>
        </p:nvSpPr>
        <p:spPr>
          <a:xfrm>
            <a:off x="162838" y="1791223"/>
            <a:ext cx="8730641" cy="1816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52400" indent="0">
              <a:lnSpc>
                <a:spcPct val="150000"/>
              </a:lnSpc>
              <a:buFont typeface="Lato"/>
              <a:buNone/>
            </a:pPr>
            <a:r>
              <a:rPr lang="en-US" sz="16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-</a:t>
            </a:r>
            <a:r>
              <a:rPr lang="en-US" sz="16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Tips needed to be noted while committing:</a:t>
            </a:r>
          </a:p>
          <a:p>
            <a:pPr marL="152400" indent="0">
              <a:lnSpc>
                <a:spcPct val="150000"/>
              </a:lnSpc>
              <a:buFont typeface="Lato"/>
              <a:buNone/>
            </a:pP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1- Most of the time you are team player, so you need to create your own branch.</a:t>
            </a:r>
          </a:p>
          <a:p>
            <a:pPr marL="152400" indent="0">
              <a:lnSpc>
                <a:spcPct val="150000"/>
              </a:lnSpc>
              <a:buFont typeface="Lato"/>
              <a:buNone/>
            </a:pP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2- Never push to the master as I did in the previous slide.</a:t>
            </a:r>
          </a:p>
          <a:p>
            <a:pPr marL="152400" indent="0">
              <a:lnSpc>
                <a:spcPct val="150000"/>
              </a:lnSpc>
              <a:buFont typeface="Lato"/>
              <a:buNone/>
            </a:pP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3- Always be sure that you are pushing the specific branch you have created.</a:t>
            </a:r>
          </a:p>
          <a:p>
            <a:pPr marL="152400" indent="0">
              <a:buFont typeface="Lato"/>
              <a:buNone/>
            </a:pPr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0" y="89482"/>
            <a:ext cx="2164080" cy="6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06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build="p"/>
      <p:bldP spid="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smtClean="0"/>
              <a:t>Create branch</a:t>
            </a:r>
            <a:endParaRPr lang="en-US" dirty="0"/>
          </a:p>
        </p:txBody>
      </p:sp>
      <p:sp>
        <p:nvSpPr>
          <p:cNvPr id="7" name="Google Shape;159;p40"/>
          <p:cNvSpPr txBox="1">
            <a:spLocks/>
          </p:cNvSpPr>
          <p:nvPr/>
        </p:nvSpPr>
        <p:spPr>
          <a:xfrm>
            <a:off x="187890" y="1211351"/>
            <a:ext cx="8730641" cy="203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52400" indent="0">
              <a:lnSpc>
                <a:spcPct val="150000"/>
              </a:lnSpc>
              <a:buFont typeface="Lato"/>
              <a:buNone/>
            </a:pP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1- To create a branch and auto switch to it use “</a:t>
            </a:r>
            <a:r>
              <a:rPr lang="en-US" sz="1600" dirty="0" err="1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git</a:t>
            </a: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 checkout -b </a:t>
            </a:r>
            <a:r>
              <a:rPr lang="en-US" sz="1600" dirty="0" err="1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branchName</a:t>
            </a: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</a:p>
          <a:p>
            <a:pPr marL="152400" indent="0">
              <a:lnSpc>
                <a:spcPct val="150000"/>
              </a:lnSpc>
              <a:buFont typeface="Lato"/>
              <a:buNone/>
            </a:pP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2- You can see your branches and the used one by using “</a:t>
            </a:r>
            <a:r>
              <a:rPr lang="en-US" sz="1600" dirty="0" err="1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git</a:t>
            </a: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 branch”</a:t>
            </a:r>
            <a:endParaRPr lang="ar-SA" sz="1600" dirty="0" smtClean="0">
              <a:solidFill>
                <a:schemeClr val="bg2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152400" indent="0">
              <a:lnSpc>
                <a:spcPct val="150000"/>
              </a:lnSpc>
              <a:buFont typeface="Lato"/>
              <a:buNone/>
            </a:pP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3- You can create only branch without switching to it “</a:t>
            </a:r>
            <a:r>
              <a:rPr lang="en-US" sz="1600" dirty="0" err="1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git</a:t>
            </a: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 branch </a:t>
            </a:r>
            <a:r>
              <a:rPr lang="en-US" sz="1600" dirty="0" err="1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branchName</a:t>
            </a: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4- Switching to a branch after creating it “</a:t>
            </a:r>
            <a:r>
              <a:rPr lang="en-US" sz="1400" dirty="0" err="1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git</a:t>
            </a:r>
            <a:r>
              <a:rPr lang="en-US" sz="1400" dirty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4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checkout </a:t>
            </a:r>
            <a:r>
              <a:rPr lang="en-US" sz="1400" dirty="0" err="1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branchName</a:t>
            </a:r>
            <a:r>
              <a:rPr lang="en-US" sz="14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en-US" sz="14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5- Rename branch “</a:t>
            </a:r>
            <a:r>
              <a:rPr lang="en-US" sz="1400" dirty="0" err="1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git</a:t>
            </a:r>
            <a:r>
              <a:rPr lang="en-US" sz="14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 branch –m </a:t>
            </a:r>
            <a:r>
              <a:rPr lang="en-US" sz="1400" dirty="0" err="1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newName</a:t>
            </a:r>
            <a:r>
              <a:rPr lang="en-US" sz="14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en-US" sz="1400" dirty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6</a:t>
            </a:r>
            <a:r>
              <a:rPr lang="en-US" sz="14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- To delete a branch “</a:t>
            </a:r>
            <a:r>
              <a:rPr lang="en-US" sz="1400" dirty="0" err="1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git</a:t>
            </a:r>
            <a:r>
              <a:rPr lang="en-US" sz="1400" dirty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 branch -</a:t>
            </a:r>
            <a:r>
              <a:rPr lang="en-US" sz="14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d </a:t>
            </a:r>
            <a:r>
              <a:rPr lang="en-US" sz="1400" dirty="0" err="1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branchName</a:t>
            </a:r>
            <a:r>
              <a:rPr lang="en-US" sz="14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” </a:t>
            </a:r>
            <a:r>
              <a:rPr lang="en-US" sz="1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-d &amp; -D Rule</a:t>
            </a:r>
            <a:endParaRPr lang="en-US" sz="1400" b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1336"/>
            <a:ext cx="9144000" cy="8681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0" y="89482"/>
            <a:ext cx="2164080" cy="6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3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smtClean="0"/>
              <a:t>Create branch Cont.</a:t>
            </a:r>
            <a:endParaRPr lang="en-US" dirty="0"/>
          </a:p>
        </p:txBody>
      </p:sp>
      <p:sp>
        <p:nvSpPr>
          <p:cNvPr id="7" name="Google Shape;159;p40"/>
          <p:cNvSpPr txBox="1">
            <a:spLocks/>
          </p:cNvSpPr>
          <p:nvPr/>
        </p:nvSpPr>
        <p:spPr>
          <a:xfrm>
            <a:off x="187890" y="1211351"/>
            <a:ext cx="8730641" cy="125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5240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1- </a:t>
            </a:r>
            <a:r>
              <a:rPr lang="en-US" sz="1600" dirty="0"/>
              <a:t>To push changes onto a new branch on GitHub, you'll want to run </a:t>
            </a:r>
            <a:r>
              <a:rPr lang="en-US" sz="1600" dirty="0">
                <a:solidFill>
                  <a:schemeClr val="bg2"/>
                </a:solidFill>
              </a:rPr>
              <a:t>git push</a:t>
            </a:r>
            <a:r>
              <a:rPr lang="en-US" sz="1600" dirty="0"/>
              <a:t> origin </a:t>
            </a:r>
            <a:r>
              <a:rPr lang="en-US" sz="1600" dirty="0" err="1"/>
              <a:t>yourbranchname</a:t>
            </a:r>
            <a:r>
              <a:rPr lang="en-US" sz="1600" dirty="0"/>
              <a:t>. GitHub will automatically create the branch for you on the remote </a:t>
            </a:r>
            <a:r>
              <a:rPr lang="en-US" sz="1600" dirty="0" smtClean="0"/>
              <a:t>repository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2- Now you can check </a:t>
            </a:r>
            <a:r>
              <a:rPr lang="en-US" sz="1600" dirty="0" err="1" smtClean="0">
                <a:latin typeface="Times New Roman" charset="0"/>
                <a:ea typeface="Times New Roman" charset="0"/>
                <a:cs typeface="Times New Roman" charset="0"/>
              </a:rPr>
              <a:t>github</a:t>
            </a: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, you will find two branches instead of one</a:t>
            </a:r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7627"/>
            <a:ext cx="9144000" cy="14699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90" y="4164556"/>
            <a:ext cx="9144000" cy="6010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0" y="89482"/>
            <a:ext cx="2164080" cy="6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76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smtClean="0"/>
              <a:t>Commit to the new branch</a:t>
            </a:r>
            <a:endParaRPr lang="en-US" dirty="0"/>
          </a:p>
        </p:txBody>
      </p:sp>
      <p:sp>
        <p:nvSpPr>
          <p:cNvPr id="7" name="Google Shape;159;p40"/>
          <p:cNvSpPr txBox="1">
            <a:spLocks/>
          </p:cNvSpPr>
          <p:nvPr/>
        </p:nvSpPr>
        <p:spPr>
          <a:xfrm>
            <a:off x="187890" y="1211351"/>
            <a:ext cx="8730641" cy="125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5240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-</a:t>
            </a: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600" dirty="0" smtClean="0"/>
              <a:t>Of course your code or whatever is changed by the time so it needs to be updated by the time so I have retyped each command to be able to do this:</a:t>
            </a:r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7100"/>
            <a:ext cx="9144000" cy="25607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0" y="89482"/>
            <a:ext cx="2164080" cy="6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6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smtClean="0"/>
              <a:t>Pull Request</a:t>
            </a:r>
            <a:endParaRPr lang="en-US" dirty="0"/>
          </a:p>
        </p:txBody>
      </p:sp>
      <p:sp>
        <p:nvSpPr>
          <p:cNvPr id="7" name="Google Shape;159;p40"/>
          <p:cNvSpPr txBox="1">
            <a:spLocks/>
          </p:cNvSpPr>
          <p:nvPr/>
        </p:nvSpPr>
        <p:spPr>
          <a:xfrm>
            <a:off x="187890" y="1211351"/>
            <a:ext cx="8730641" cy="1581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5240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- Once pushing is done, </a:t>
            </a:r>
            <a:r>
              <a:rPr lang="en-US" sz="1600" dirty="0" err="1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Github</a:t>
            </a: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 will offer you to compare and make pull request</a:t>
            </a:r>
          </a:p>
          <a:p>
            <a:pPr marL="152400" indent="0">
              <a:lnSpc>
                <a:spcPct val="150000"/>
              </a:lnSpc>
              <a:buNone/>
            </a:pPr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90" y="2481330"/>
            <a:ext cx="9144000" cy="9883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0" y="89482"/>
            <a:ext cx="2164080" cy="6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4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smtClean="0"/>
              <a:t>Pull Request Cont.</a:t>
            </a:r>
            <a:endParaRPr lang="en-US" dirty="0"/>
          </a:p>
        </p:txBody>
      </p:sp>
      <p:sp>
        <p:nvSpPr>
          <p:cNvPr id="7" name="Google Shape;159;p40"/>
          <p:cNvSpPr txBox="1">
            <a:spLocks/>
          </p:cNvSpPr>
          <p:nvPr/>
        </p:nvSpPr>
        <p:spPr>
          <a:xfrm>
            <a:off x="187890" y="1211351"/>
            <a:ext cx="8730641" cy="1581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5240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- Now you can create pull request to be able to merge files and get the new one:</a:t>
            </a:r>
          </a:p>
          <a:p>
            <a:pPr marL="152400" indent="0">
              <a:lnSpc>
                <a:spcPct val="150000"/>
              </a:lnSpc>
              <a:buNone/>
            </a:pPr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6587"/>
            <a:ext cx="9125210" cy="31769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130" y="89482"/>
            <a:ext cx="2164080" cy="6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5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smtClean="0"/>
              <a:t>Pull Request Cont.</a:t>
            </a:r>
            <a:endParaRPr lang="en-US" dirty="0"/>
          </a:p>
        </p:txBody>
      </p:sp>
      <p:sp>
        <p:nvSpPr>
          <p:cNvPr id="7" name="Google Shape;159;p40"/>
          <p:cNvSpPr txBox="1">
            <a:spLocks/>
          </p:cNvSpPr>
          <p:nvPr/>
        </p:nvSpPr>
        <p:spPr>
          <a:xfrm>
            <a:off x="187890" y="1211351"/>
            <a:ext cx="8730641" cy="1581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5240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- All you need to do is to choose one depending on your project or to just click on “Merge pull request”</a:t>
            </a:r>
          </a:p>
          <a:p>
            <a:pPr marL="152400" indent="0">
              <a:lnSpc>
                <a:spcPct val="150000"/>
              </a:lnSpc>
              <a:buNone/>
            </a:pPr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725" y="1728592"/>
            <a:ext cx="6478970" cy="34149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0" y="102008"/>
            <a:ext cx="2164080" cy="6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4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smtClean="0"/>
              <a:t>Pull Request Cont.</a:t>
            </a:r>
            <a:endParaRPr lang="en-US" dirty="0"/>
          </a:p>
        </p:txBody>
      </p:sp>
      <p:sp>
        <p:nvSpPr>
          <p:cNvPr id="7" name="Google Shape;159;p40"/>
          <p:cNvSpPr txBox="1">
            <a:spLocks/>
          </p:cNvSpPr>
          <p:nvPr/>
        </p:nvSpPr>
        <p:spPr>
          <a:xfrm>
            <a:off x="187890" y="1211351"/>
            <a:ext cx="8730641" cy="1907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lnSpc>
                <a:spcPct val="150000"/>
              </a:lnSpc>
              <a:buFontTx/>
              <a:buChar char="-"/>
            </a:pP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Now I have merged it and I can delete the unused branch</a:t>
            </a:r>
            <a:r>
              <a:rPr lang="mr-IN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endParaRPr lang="en-US" sz="1600" dirty="0" smtClean="0">
              <a:solidFill>
                <a:schemeClr val="bg2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Note that you can do it through terminal using this: 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        </a:t>
            </a:r>
            <a:r>
              <a:rPr lang="en-US" sz="1600" dirty="0" err="1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git</a:t>
            </a: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 checkout master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        </a:t>
            </a:r>
            <a:r>
              <a:rPr lang="en-US" sz="1600" dirty="0" err="1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git</a:t>
            </a: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 merge </a:t>
            </a:r>
            <a:r>
              <a:rPr lang="en-US" sz="1600" dirty="0" err="1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subBranch</a:t>
            </a:r>
            <a:endParaRPr lang="en-US" sz="1600" dirty="0">
              <a:solidFill>
                <a:schemeClr val="bg2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        </a:t>
            </a:r>
            <a:r>
              <a:rPr lang="en-US" sz="1600" dirty="0" err="1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git</a:t>
            </a: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 branch -d </a:t>
            </a:r>
            <a:r>
              <a:rPr lang="en-US" sz="1600" dirty="0" err="1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subBranch</a:t>
            </a:r>
            <a:endParaRPr lang="en-US" sz="1600" dirty="0" smtClean="0">
              <a:solidFill>
                <a:schemeClr val="bg2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sz="1600" dirty="0" smtClean="0">
              <a:solidFill>
                <a:schemeClr val="bg2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152400" indent="0">
              <a:lnSpc>
                <a:spcPct val="150000"/>
              </a:lnSpc>
              <a:buNone/>
            </a:pPr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90" y="3250879"/>
            <a:ext cx="9144000" cy="18926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0" y="87435"/>
            <a:ext cx="2164080" cy="6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8"/>
          <p:cNvSpPr txBox="1"/>
          <p:nvPr/>
        </p:nvSpPr>
        <p:spPr>
          <a:xfrm>
            <a:off x="481038" y="427750"/>
            <a:ext cx="81819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i="0" u="none" strike="noStrike" cap="none" dirty="0" smtClea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Windows process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 i="0" u="none" strike="noStrike" cap="none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457" y="1594600"/>
            <a:ext cx="2651924" cy="2651924"/>
          </a:xfrm>
          <a:prstGeom prst="rect">
            <a:avLst/>
          </a:prstGeom>
        </p:spPr>
      </p:pic>
      <p:pic>
        <p:nvPicPr>
          <p:cNvPr id="1028" name="Picture 4" descr="https://lh6.googleusercontent.com/gpAYAZ8olkF5Q8ViNMDstN2brMqjt10eZFrGDGtWLCxMPGU2NZyxcC26r8IPzPZ3DpzU6ZtIiIhvfESl0aKCmsHbY_wKy5SXHqvbIcquSPoCg06u4X7XMZRqssr5ufXHIbo-bnV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"/>
          <a:stretch/>
        </p:blipFill>
        <p:spPr bwMode="auto">
          <a:xfrm>
            <a:off x="6984000" y="65800"/>
            <a:ext cx="2160000" cy="6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le:Unofficial Windows logo variant - 2002–2012 (Multicolored).svg -  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1158" y="1726524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46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r>
              <a:rPr lang="en-US" dirty="0" smtClean="0"/>
              <a:t> &amp; </a:t>
            </a:r>
            <a:r>
              <a:rPr lang="en-US" dirty="0" err="1" smtClean="0"/>
              <a:t>Git</a:t>
            </a:r>
            <a:r>
              <a:rPr lang="en-US" dirty="0" smtClean="0"/>
              <a:t> bash on windows</a:t>
            </a:r>
            <a:endParaRPr lang="en-US" dirty="0"/>
          </a:p>
        </p:txBody>
      </p:sp>
      <p:sp>
        <p:nvSpPr>
          <p:cNvPr id="7" name="Google Shape;159;p40"/>
          <p:cNvSpPr txBox="1">
            <a:spLocks/>
          </p:cNvSpPr>
          <p:nvPr/>
        </p:nvSpPr>
        <p:spPr>
          <a:xfrm>
            <a:off x="187890" y="1211350"/>
            <a:ext cx="8730641" cy="589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52400" indent="0">
              <a:lnSpc>
                <a:spcPct val="150000"/>
              </a:lnSpc>
              <a:buNone/>
            </a:pPr>
            <a:r>
              <a:rPr lang="en-US" sz="1600" dirty="0" smtClean="0"/>
              <a:t>- Navigate to the latest </a:t>
            </a:r>
            <a:r>
              <a:rPr lang="en-US" sz="1600" dirty="0" smtClean="0">
                <a:hlinkClick r:id="rId3"/>
              </a:rPr>
              <a:t>Git for Windows installer</a:t>
            </a:r>
            <a:r>
              <a:rPr lang="en-US" sz="1600" dirty="0" smtClean="0"/>
              <a:t> and download the latest version.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0" y="87435"/>
            <a:ext cx="2164080" cy="63398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06314" y="1699865"/>
            <a:ext cx="8937685" cy="698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 indent="0">
              <a:lnSpc>
                <a:spcPct val="150000"/>
              </a:lnSpc>
              <a:buNone/>
            </a:pPr>
            <a:r>
              <a:rPr lang="en-US" dirty="0" smtClean="0"/>
              <a:t>- Once the installer has started, follow the instructions as provided in the </a:t>
            </a:r>
            <a:r>
              <a:rPr lang="en-US" b="1" dirty="0" err="1" smtClean="0"/>
              <a:t>Git</a:t>
            </a:r>
            <a:r>
              <a:rPr lang="en-US" b="1" dirty="0" smtClean="0"/>
              <a:t> Setup</a:t>
            </a:r>
            <a:r>
              <a:rPr lang="en-US" dirty="0" smtClean="0"/>
              <a:t> wizard screen until the installation is complete.</a:t>
            </a:r>
          </a:p>
        </p:txBody>
      </p:sp>
      <p:sp>
        <p:nvSpPr>
          <p:cNvPr id="6" name="Rectangle 5"/>
          <p:cNvSpPr/>
          <p:nvPr/>
        </p:nvSpPr>
        <p:spPr>
          <a:xfrm>
            <a:off x="162837" y="2436491"/>
            <a:ext cx="8755693" cy="698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 indent="0">
              <a:lnSpc>
                <a:spcPct val="150000"/>
              </a:lnSpc>
              <a:buNone/>
            </a:pPr>
            <a:r>
              <a:rPr lang="en-US" dirty="0"/>
              <a:t>- Open the windows command prompt (or </a:t>
            </a:r>
            <a:r>
              <a:rPr lang="en-US" b="1" dirty="0" err="1"/>
              <a:t>Git</a:t>
            </a:r>
            <a:r>
              <a:rPr lang="en-US" b="1" dirty="0"/>
              <a:t> Bash</a:t>
            </a:r>
            <a:r>
              <a:rPr lang="en-US" dirty="0"/>
              <a:t> if you selected not to use the standard </a:t>
            </a:r>
            <a:r>
              <a:rPr lang="en-US" dirty="0" err="1"/>
              <a:t>Git</a:t>
            </a:r>
            <a:r>
              <a:rPr lang="en-US" dirty="0"/>
              <a:t> Windows Command Prompt during the </a:t>
            </a:r>
            <a:r>
              <a:rPr lang="en-US" dirty="0" err="1"/>
              <a:t>Git</a:t>
            </a:r>
            <a:r>
              <a:rPr lang="en-US" dirty="0"/>
              <a:t> installation</a:t>
            </a:r>
            <a:r>
              <a:rPr lang="en-US" dirty="0" smtClean="0"/>
              <a:t>).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06314" y="3177198"/>
            <a:ext cx="6651686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 indent="0">
              <a:lnSpc>
                <a:spcPct val="150000"/>
              </a:lnSpc>
              <a:buNone/>
            </a:pPr>
            <a:r>
              <a:rPr lang="en-US" dirty="0" smtClean="0"/>
              <a:t>- Type</a:t>
            </a:r>
            <a:r>
              <a:rPr lang="en-US" dirty="0"/>
              <a:t> </a:t>
            </a:r>
            <a:r>
              <a:rPr lang="en-US" dirty="0" err="1"/>
              <a:t>git</a:t>
            </a:r>
            <a:r>
              <a:rPr lang="en-US" dirty="0"/>
              <a:t> version to verify </a:t>
            </a:r>
            <a:r>
              <a:rPr lang="en-US" dirty="0" err="1"/>
              <a:t>Git</a:t>
            </a:r>
            <a:r>
              <a:rPr lang="en-US" dirty="0"/>
              <a:t> was installed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87890" y="3612218"/>
            <a:ext cx="895610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 indent="0">
              <a:lnSpc>
                <a:spcPct val="15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Note: </a:t>
            </a:r>
            <a:r>
              <a:rPr lang="en-US" dirty="0">
                <a:hlinkClick r:id="rId5"/>
              </a:rPr>
              <a:t>git-scm</a:t>
            </a:r>
            <a:r>
              <a:rPr lang="en-US" dirty="0"/>
              <a:t> is a popular and recommended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resource</a:t>
            </a:r>
            <a:r>
              <a:rPr lang="en-US" dirty="0"/>
              <a:t> for downloading </a:t>
            </a:r>
            <a:r>
              <a:rPr lang="en-US" dirty="0" err="1"/>
              <a:t>Git</a:t>
            </a:r>
            <a:r>
              <a:rPr lang="en-US" dirty="0"/>
              <a:t> for Windows. The advantage of downloading </a:t>
            </a:r>
            <a:r>
              <a:rPr lang="en-US" dirty="0" err="1"/>
              <a:t>Git</a:t>
            </a:r>
            <a:r>
              <a:rPr lang="en-US" dirty="0"/>
              <a:t> from </a:t>
            </a:r>
            <a:r>
              <a:rPr lang="en-US" dirty="0" err="1"/>
              <a:t>git-scm</a:t>
            </a:r>
            <a:r>
              <a:rPr lang="en-US" dirty="0"/>
              <a:t> is that your download automatically starts with the latest version of </a:t>
            </a:r>
            <a:r>
              <a:rPr lang="en-US" dirty="0" err="1"/>
              <a:t>Git</a:t>
            </a:r>
            <a:r>
              <a:rPr lang="en-US" dirty="0"/>
              <a:t> included with the recommended command prompt, </a:t>
            </a:r>
            <a:r>
              <a:rPr lang="en-US" dirty="0" err="1"/>
              <a:t>Git</a:t>
            </a:r>
            <a:r>
              <a:rPr lang="en-US" dirty="0"/>
              <a:t> Bash . The download source is the same </a:t>
            </a:r>
            <a:r>
              <a:rPr lang="en-US" dirty="0">
                <a:hlinkClick r:id="rId3"/>
              </a:rPr>
              <a:t>Git for Windows installer</a:t>
            </a:r>
            <a:r>
              <a:rPr lang="en-US" dirty="0"/>
              <a:t> as referenced in the steps above.</a:t>
            </a:r>
          </a:p>
        </p:txBody>
      </p:sp>
    </p:spTree>
    <p:extLst>
      <p:ext uri="{BB962C8B-B14F-4D97-AF65-F5344CB8AC3E}">
        <p14:creationId xmlns:p14="http://schemas.microsoft.com/office/powerpoint/2010/main" val="66538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6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8"/>
          <p:cNvSpPr txBox="1"/>
          <p:nvPr/>
        </p:nvSpPr>
        <p:spPr>
          <a:xfrm>
            <a:off x="481038" y="427750"/>
            <a:ext cx="81819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i="0" u="none" strike="noStrike" cap="none" dirty="0" smtClea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Some tips you must know</a:t>
            </a:r>
            <a:r>
              <a:rPr lang="mr-IN" sz="6000" i="0" u="none" strike="noStrike" cap="none" dirty="0" smtClea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…</a:t>
            </a:r>
            <a:endParaRPr sz="6000" i="0" u="none" strike="noStrike" cap="none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772" y="1375601"/>
            <a:ext cx="3304436" cy="33044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0" y="89482"/>
            <a:ext cx="2164080" cy="6339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8"/>
          <p:cNvSpPr txBox="1"/>
          <p:nvPr/>
        </p:nvSpPr>
        <p:spPr>
          <a:xfrm>
            <a:off x="481038" y="427750"/>
            <a:ext cx="81819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i="0" u="none" strike="noStrike" cap="none" dirty="0" smtClea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Errors you may face</a:t>
            </a:r>
            <a:r>
              <a:rPr lang="mr-IN" sz="6000" i="0" u="none" strike="noStrike" cap="none" dirty="0" smtClea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…</a:t>
            </a:r>
            <a:endParaRPr lang="en-US" sz="6000" i="0" u="none" strike="noStrike" cap="none" dirty="0" smtClean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 i="0" u="none" strike="noStrike" cap="none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939" y="1438231"/>
            <a:ext cx="3304436" cy="3304436"/>
          </a:xfrm>
          <a:prstGeom prst="rect">
            <a:avLst/>
          </a:prstGeom>
        </p:spPr>
      </p:pic>
      <p:pic>
        <p:nvPicPr>
          <p:cNvPr id="1028" name="Picture 4" descr="https://lh6.googleusercontent.com/gpAYAZ8olkF5Q8ViNMDstN2brMqjt10eZFrGDGtWLCxMPGU2NZyxcC26r8IPzPZ3DpzU6ZtIiIhvfESl0aKCmsHbY_wKy5SXHqvbIcquSPoCg06u4X7XMZRqssr5ufXHIbo-bnV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"/>
          <a:stretch/>
        </p:blipFill>
        <p:spPr bwMode="auto">
          <a:xfrm>
            <a:off x="6984000" y="65800"/>
            <a:ext cx="2160000" cy="6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40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>
            <a:spLocks noGrp="1"/>
          </p:cNvSpPr>
          <p:nvPr>
            <p:ph type="body" idx="1"/>
          </p:nvPr>
        </p:nvSpPr>
        <p:spPr>
          <a:xfrm>
            <a:off x="319499" y="1211350"/>
            <a:ext cx="8402351" cy="14942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95300" indent="-342900">
              <a:buAutoNum type="arabicPeriod"/>
            </a:pPr>
            <a:r>
              <a:rPr lang="en-US" sz="1600" dirty="0" smtClean="0"/>
              <a:t>Go to </a:t>
            </a:r>
            <a:r>
              <a:rPr lang="en-US" sz="1600" dirty="0" err="1" smtClean="0"/>
              <a:t>github</a:t>
            </a:r>
            <a:r>
              <a:rPr lang="en-US" sz="1600" dirty="0" smtClean="0"/>
              <a:t> and copy the link for the repo you have created before</a:t>
            </a:r>
          </a:p>
          <a:p>
            <a:pPr marL="495300" indent="-342900">
              <a:buAutoNum type="arabicPeriod"/>
            </a:pPr>
            <a:r>
              <a:rPr lang="en-US" sz="1600" dirty="0" err="1"/>
              <a:t>g</a:t>
            </a:r>
            <a:r>
              <a:rPr lang="en-US" sz="1600" dirty="0" err="1" smtClean="0"/>
              <a:t>it</a:t>
            </a:r>
            <a:r>
              <a:rPr lang="en-US" sz="1600" dirty="0" smtClean="0"/>
              <a:t> remote add origin “The link”</a:t>
            </a:r>
          </a:p>
          <a:p>
            <a:pPr marL="495300" indent="-342900">
              <a:buFont typeface="Lato"/>
              <a:buAutoNum type="arabicPeriod"/>
            </a:pPr>
            <a:r>
              <a:rPr lang="en-US" sz="1600" dirty="0" err="1" smtClean="0"/>
              <a:t>git</a:t>
            </a:r>
            <a:r>
              <a:rPr lang="en-US" sz="1600" dirty="0" smtClean="0"/>
              <a:t> push -u origin master – I’ve face an </a:t>
            </a:r>
            <a:r>
              <a:rPr lang="en-US" sz="1600" b="1" dirty="0" smtClean="0">
                <a:solidFill>
                  <a:srgbClr val="FF0000"/>
                </a:solidFill>
              </a:rPr>
              <a:t>error </a:t>
            </a:r>
            <a:r>
              <a:rPr lang="en-US" sz="1600" dirty="0" smtClean="0"/>
              <a:t>here:</a:t>
            </a:r>
          </a:p>
          <a:p>
            <a:pPr marL="495300" indent="-342900">
              <a:buFont typeface="Lato"/>
              <a:buAutoNum type="arabicPeriod"/>
            </a:pPr>
            <a:r>
              <a:rPr lang="en-US" sz="1600" dirty="0" smtClean="0"/>
              <a:t>Let’s solve it</a:t>
            </a:r>
            <a:r>
              <a:rPr lang="mr-IN" sz="1600" dirty="0" smtClean="0"/>
              <a:t>…</a:t>
            </a:r>
            <a:endParaRPr lang="en-US" sz="1600" dirty="0"/>
          </a:p>
        </p:txBody>
      </p:sp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94723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smtClean="0"/>
              <a:t>Commit to Repo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8460"/>
            <a:ext cx="9144000" cy="1286754"/>
          </a:xfrm>
          <a:prstGeom prst="rect">
            <a:avLst/>
          </a:prstGeom>
        </p:spPr>
      </p:pic>
      <p:pic>
        <p:nvPicPr>
          <p:cNvPr id="7170" name="Picture 2" descr="https://lh6.googleusercontent.com/gpAYAZ8olkF5Q8ViNMDstN2brMqjt10eZFrGDGtWLCxMPGU2NZyxcC26r8IPzPZ3DpzU6ZtIiIhvfESl0aKCmsHbY_wKy5SXHqvbIcquSPoCg06u4X7XMZRqssr5ufXHIbo-bnV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1" t="4223" r="-5531" b="4223"/>
          <a:stretch/>
        </p:blipFill>
        <p:spPr bwMode="auto">
          <a:xfrm>
            <a:off x="7097676" y="34413"/>
            <a:ext cx="2160000" cy="56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02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>
            <a:spLocks noGrp="1"/>
          </p:cNvSpPr>
          <p:nvPr>
            <p:ph type="body" idx="1"/>
          </p:nvPr>
        </p:nvSpPr>
        <p:spPr>
          <a:xfrm>
            <a:off x="319499" y="1211349"/>
            <a:ext cx="8402351" cy="21452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95300" indent="-342900">
              <a:buAutoNum type="arabicPeriod"/>
            </a:pPr>
            <a:r>
              <a:rPr 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Go to this link to generate a token </a:t>
            </a:r>
            <a:r>
              <a:rPr lang="en-US" sz="1400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here</a:t>
            </a:r>
            <a:endParaRPr lang="en-US" sz="1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495300" indent="-342900">
              <a:buAutoNum type="arabicPeriod"/>
            </a:pPr>
            <a:r>
              <a:rPr 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Click on generate token like the image</a:t>
            </a:r>
          </a:p>
          <a:p>
            <a:pPr marL="495300" indent="-342900">
              <a:buAutoNum type="arabicPeriod"/>
            </a:pPr>
            <a:r>
              <a:rPr 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Now 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search for an app in your Mac, named Keychain </a:t>
            </a:r>
            <a:r>
              <a:rPr 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Access.</a:t>
            </a:r>
          </a:p>
          <a:p>
            <a:pPr marL="495300" indent="-342900">
              <a:buAutoNum type="arabicPeriod"/>
            </a:pPr>
            <a:r>
              <a:rPr 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Search 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for </a:t>
            </a:r>
            <a:r>
              <a:rPr lang="en-US" sz="1400" dirty="0" err="1">
                <a:latin typeface="Times New Roman" charset="0"/>
                <a:ea typeface="Times New Roman" charset="0"/>
                <a:cs typeface="Times New Roman" charset="0"/>
              </a:rPr>
              <a:t>github.com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 (if there are multiple GitHub logins then choose Kind: Internet password), double-click </a:t>
            </a:r>
            <a:r>
              <a:rPr 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it.</a:t>
            </a:r>
          </a:p>
          <a:p>
            <a:pPr marL="495300" indent="-342900">
              <a:buAutoNum type="arabicPeriod"/>
            </a:pPr>
            <a:r>
              <a:rPr 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Click 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on show password, then enter your Mac's password and hit </a:t>
            </a:r>
            <a:r>
              <a:rPr 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Enter.</a:t>
            </a:r>
          </a:p>
          <a:p>
            <a:pPr marL="495300" indent="-342900">
              <a:buAutoNum type="arabicPeriod"/>
            </a:pPr>
            <a:r>
              <a:rPr 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Password 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should be visible by now. Now, just paste the token you generated in step 2 and click Save changes</a:t>
            </a:r>
          </a:p>
        </p:txBody>
      </p:sp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smtClean="0"/>
              <a:t>Solving Error For Mac users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6639"/>
            <a:ext cx="9144000" cy="1786861"/>
          </a:xfrm>
          <a:prstGeom prst="rect">
            <a:avLst/>
          </a:prstGeom>
        </p:spPr>
      </p:pic>
      <p:pic>
        <p:nvPicPr>
          <p:cNvPr id="5122" name="Picture 2" descr="https://lh6.googleusercontent.com/gpAYAZ8olkF5Q8ViNMDstN2brMqjt10eZFrGDGtWLCxMPGU2NZyxcC26r8IPzPZ3DpzU6ZtIiIhvfESl0aKCmsHbY_wKy5SXHqvbIcquSPoCg06u4X7XMZRqssr5ufXHIbo-bnV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9" t="1945" r="3319" b="1945"/>
          <a:stretch/>
        </p:blipFill>
        <p:spPr bwMode="auto">
          <a:xfrm>
            <a:off x="7127355" y="88218"/>
            <a:ext cx="2016645" cy="58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6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>
            <a:spLocks noGrp="1"/>
          </p:cNvSpPr>
          <p:nvPr>
            <p:ph type="body" idx="1"/>
          </p:nvPr>
        </p:nvSpPr>
        <p:spPr>
          <a:xfrm>
            <a:off x="319499" y="1211349"/>
            <a:ext cx="8402351" cy="27343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95300" indent="-342900">
              <a:buAutoNum type="arabicPeriod"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Follow the same 1,2 steps in the previous slide</a:t>
            </a:r>
          </a:p>
          <a:p>
            <a:pPr marL="495300" indent="-342900">
              <a:buAutoNum type="arabicPeriod"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Search 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for an application in your Windows OS, named </a:t>
            </a:r>
            <a:r>
              <a:rPr lang="en-US" sz="1600" i="1" dirty="0">
                <a:latin typeface="Times New Roman" charset="0"/>
                <a:ea typeface="Times New Roman" charset="0"/>
                <a:cs typeface="Times New Roman" charset="0"/>
              </a:rPr>
              <a:t>Credential Manager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 → then </a:t>
            </a:r>
            <a:r>
              <a:rPr lang="en-US" sz="1600" i="1" dirty="0">
                <a:latin typeface="Times New Roman" charset="0"/>
                <a:ea typeface="Times New Roman" charset="0"/>
                <a:cs typeface="Times New Roman" charset="0"/>
              </a:rPr>
              <a:t>Windows </a:t>
            </a:r>
            <a:r>
              <a:rPr lang="en-US" sz="1600" i="1" dirty="0" smtClean="0">
                <a:latin typeface="Times New Roman" charset="0"/>
                <a:ea typeface="Times New Roman" charset="0"/>
                <a:cs typeface="Times New Roman" charset="0"/>
              </a:rPr>
              <a:t>Credentials</a:t>
            </a: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495300" indent="-342900">
              <a:buAutoNum type="arabicPeriod"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Search 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for </a:t>
            </a:r>
            <a:r>
              <a:rPr lang="en-US" sz="1600" dirty="0" err="1">
                <a:latin typeface="Times New Roman" charset="0"/>
                <a:ea typeface="Times New Roman" charset="0"/>
                <a:cs typeface="Times New Roman" charset="0"/>
              </a:rPr>
              <a:t>github.com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 and </a:t>
            </a:r>
            <a:r>
              <a:rPr lang="en-US" sz="1600" i="1" dirty="0">
                <a:latin typeface="Times New Roman" charset="0"/>
                <a:ea typeface="Times New Roman" charset="0"/>
                <a:cs typeface="Times New Roman" charset="0"/>
              </a:rPr>
              <a:t>edit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 the password with the token you have generated on GitHub. Now enjoy!</a:t>
            </a:r>
          </a:p>
        </p:txBody>
      </p:sp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smtClean="0"/>
              <a:t>Solving Error For Windows users</a:t>
            </a:r>
            <a:endParaRPr lang="en-US" dirty="0"/>
          </a:p>
        </p:txBody>
      </p:sp>
      <p:pic>
        <p:nvPicPr>
          <p:cNvPr id="4098" name="Picture 2" descr="https://lh6.googleusercontent.com/gpAYAZ8olkF5Q8ViNMDstN2brMqjt10eZFrGDGtWLCxMPGU2NZyxcC26r8IPzPZ3DpzU6ZtIiIhvfESl0aKCmsHbY_wKy5SXHqvbIcquSPoCg06u4X7XMZRqssr5ufXHIbo-bnV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2" t="1231" r="-162" b="1231"/>
          <a:stretch/>
        </p:blipFill>
        <p:spPr bwMode="auto">
          <a:xfrm>
            <a:off x="6976997" y="87682"/>
            <a:ext cx="2167003" cy="63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94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3999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" dirty="0" smtClean="0"/>
              <a:t>Thank </a:t>
            </a:r>
            <a:r>
              <a:rPr lang="en" dirty="0"/>
              <a:t>you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074" name="Picture 2" descr="https://lh6.googleusercontent.com/gpAYAZ8olkF5Q8ViNMDstN2brMqjt10eZFrGDGtWLCxMPGU2NZyxcC26r8IPzPZ3DpzU6ZtIiIhvfESl0aKCmsHbY_wKy5SXHqvbIcquSPoCg06u4X7XMZRqssr5ufXHIbo-bnV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600" t="-19589" r="-17600" b="-19589"/>
          <a:stretch/>
        </p:blipFill>
        <p:spPr bwMode="auto">
          <a:xfrm>
            <a:off x="6499217" y="0"/>
            <a:ext cx="2920354" cy="851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>
            <a:spLocks noGrp="1"/>
          </p:cNvSpPr>
          <p:nvPr>
            <p:ph type="body" idx="1"/>
          </p:nvPr>
        </p:nvSpPr>
        <p:spPr>
          <a:xfrm>
            <a:off x="319500" y="1211350"/>
            <a:ext cx="3275470" cy="19577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1- Sign up from </a:t>
            </a: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here</a:t>
            </a:r>
            <a:endParaRPr lang="en-US" sz="1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2- Fill your data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3-  </a:t>
            </a:r>
            <a:r>
              <a:rPr lang="en-US" sz="1600" dirty="0" err="1" smtClean="0">
                <a:latin typeface="Times New Roman" charset="0"/>
                <a:ea typeface="Times New Roman" charset="0"/>
                <a:cs typeface="Times New Roman" charset="0"/>
              </a:rPr>
              <a:t>Yopy</a:t>
            </a: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!! You are in the dashboard now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4- Click on create repository </a:t>
            </a:r>
            <a:endParaRPr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smtClean="0"/>
              <a:t>Signup &amp; Login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346" y="0"/>
            <a:ext cx="3497077" cy="25946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467" y="2594605"/>
            <a:ext cx="6448588" cy="34053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0" y="89482"/>
            <a:ext cx="2164080" cy="6339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1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>
            <a:spLocks noGrp="1"/>
          </p:cNvSpPr>
          <p:nvPr>
            <p:ph type="body" idx="1"/>
          </p:nvPr>
        </p:nvSpPr>
        <p:spPr>
          <a:xfrm>
            <a:off x="319499" y="1211350"/>
            <a:ext cx="3638725" cy="24086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1- Repository name can’t have spaces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2- You can make it private and share it with your team only “Recommended for private work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3-  You can make it public for anyone to see </a:t>
            </a:r>
          </a:p>
        </p:txBody>
      </p:sp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smtClean="0"/>
              <a:t>Creating Repo Tips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224" y="893650"/>
            <a:ext cx="5143104" cy="2892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0" y="89482"/>
            <a:ext cx="2164080" cy="6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>
            <a:spLocks noGrp="1"/>
          </p:cNvSpPr>
          <p:nvPr>
            <p:ph type="body" idx="1"/>
          </p:nvPr>
        </p:nvSpPr>
        <p:spPr>
          <a:xfrm>
            <a:off x="319499" y="1211350"/>
            <a:ext cx="3638725" cy="9681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1- Once you click on create you will see this screenshot</a:t>
            </a:r>
            <a:r>
              <a:rPr lang="mr-IN" sz="1600" dirty="0" smtClean="0"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endParaRPr lang="en-US" sz="16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smtClean="0"/>
              <a:t>Creating Repo Tips Cont.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26320"/>
          <a:stretch/>
        </p:blipFill>
        <p:spPr>
          <a:xfrm>
            <a:off x="0" y="1938596"/>
            <a:ext cx="9144000" cy="3204904"/>
          </a:xfrm>
          <a:prstGeom prst="rect">
            <a:avLst/>
          </a:prstGeom>
        </p:spPr>
      </p:pic>
      <p:sp>
        <p:nvSpPr>
          <p:cNvPr id="6" name="Google Shape;159;p40"/>
          <p:cNvSpPr txBox="1">
            <a:spLocks/>
          </p:cNvSpPr>
          <p:nvPr/>
        </p:nvSpPr>
        <p:spPr>
          <a:xfrm rot="248847">
            <a:off x="4392989" y="725844"/>
            <a:ext cx="3638725" cy="968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Don’t worry !! Every single line will be explained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0" y="89482"/>
            <a:ext cx="2164080" cy="6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95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build="p"/>
      <p:bldP spid="6" grpId="1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>
            <a:spLocks noGrp="1"/>
          </p:cNvSpPr>
          <p:nvPr>
            <p:ph type="body" idx="1"/>
          </p:nvPr>
        </p:nvSpPr>
        <p:spPr>
          <a:xfrm>
            <a:off x="319499" y="1211350"/>
            <a:ext cx="3638725" cy="24086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1- You need to access the file in your PC by doing this:</a:t>
            </a:r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    1.1 Open terminal 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     1.2 Type cd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     1.3 Drag the folder 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sz="16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smtClean="0"/>
              <a:t>Creating Repo Tips Cont.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5" t="9012" r="11676"/>
          <a:stretch/>
        </p:blipFill>
        <p:spPr>
          <a:xfrm>
            <a:off x="2227404" y="2204580"/>
            <a:ext cx="8077571" cy="36129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0" y="89482"/>
            <a:ext cx="2164080" cy="6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44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>
            <a:spLocks noGrp="1"/>
          </p:cNvSpPr>
          <p:nvPr>
            <p:ph type="body" idx="1"/>
          </p:nvPr>
        </p:nvSpPr>
        <p:spPr>
          <a:xfrm>
            <a:off x="319499" y="1211350"/>
            <a:ext cx="6206561" cy="14942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Now you have an access on the file:</a:t>
            </a:r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1. Write </a:t>
            </a:r>
            <a:r>
              <a:rPr lang="en-US" sz="1600" dirty="0" err="1" smtClean="0">
                <a:latin typeface="Times New Roman" charset="0"/>
                <a:ea typeface="Times New Roman" charset="0"/>
                <a:cs typeface="Times New Roman" charset="0"/>
              </a:rPr>
              <a:t>git</a:t>
            </a: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600" dirty="0" err="1" smtClean="0">
                <a:latin typeface="Times New Roman" charset="0"/>
                <a:ea typeface="Times New Roman" charset="0"/>
                <a:cs typeface="Times New Roman" charset="0"/>
              </a:rPr>
              <a:t>init</a:t>
            </a: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 on the terminal “To initialize an empty Repo”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2. Type </a:t>
            </a:r>
            <a:r>
              <a:rPr lang="es-ES_tradnl" sz="1600" dirty="0" err="1"/>
              <a:t>ls</a:t>
            </a:r>
            <a:r>
              <a:rPr lang="es-ES_tradnl" sz="1600" dirty="0"/>
              <a:t> </a:t>
            </a:r>
            <a:r>
              <a:rPr lang="es-ES_tradnl" sz="1600" dirty="0" smtClean="0"/>
              <a:t>–a “To show </a:t>
            </a:r>
            <a:r>
              <a:rPr lang="es-ES_tradnl" sz="1600" dirty="0" err="1"/>
              <a:t>a</a:t>
            </a:r>
            <a:r>
              <a:rPr lang="es-ES_tradnl" sz="1600" dirty="0" err="1" smtClean="0"/>
              <a:t>ll</a:t>
            </a:r>
            <a:r>
              <a:rPr lang="es-ES_tradnl" sz="1600" dirty="0" smtClean="0"/>
              <a:t> files”</a:t>
            </a:r>
            <a:endParaRPr lang="es-ES_tradnl" sz="1600" dirty="0"/>
          </a:p>
        </p:txBody>
      </p:sp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smtClean="0"/>
              <a:t>Creating Repo Tips Cont.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968" y="2505206"/>
            <a:ext cx="7248835" cy="38972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0" y="89482"/>
            <a:ext cx="2164080" cy="6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7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>
            <a:spLocks noGrp="1"/>
          </p:cNvSpPr>
          <p:nvPr>
            <p:ph type="body" idx="1"/>
          </p:nvPr>
        </p:nvSpPr>
        <p:spPr>
          <a:xfrm>
            <a:off x="319499" y="1211350"/>
            <a:ext cx="7822419" cy="14942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95300" indent="-342900">
              <a:buAutoNum type="arabicPeriod"/>
            </a:pPr>
            <a:r>
              <a:rPr lang="en-US" sz="1600" dirty="0" err="1" smtClean="0"/>
              <a:t>git</a:t>
            </a:r>
            <a:r>
              <a:rPr lang="en-US" sz="1600" dirty="0" smtClean="0"/>
              <a:t> </a:t>
            </a:r>
            <a:r>
              <a:rPr lang="en-US" sz="1600" dirty="0"/>
              <a:t>add </a:t>
            </a:r>
            <a:r>
              <a:rPr lang="en-US" sz="1600" dirty="0" smtClean="0"/>
              <a:t>. “To add everything in your repo”</a:t>
            </a:r>
          </a:p>
          <a:p>
            <a:pPr marL="495300" indent="-342900">
              <a:buAutoNum type="arabicPeriod"/>
            </a:pPr>
            <a:r>
              <a:rPr lang="en-US" sz="1600" dirty="0" err="1"/>
              <a:t>g</a:t>
            </a:r>
            <a:r>
              <a:rPr lang="en-US" sz="1600" dirty="0" err="1" smtClean="0"/>
              <a:t>it</a:t>
            </a:r>
            <a:r>
              <a:rPr lang="en-US" sz="1600" dirty="0" smtClean="0"/>
              <a:t> status ”To check the details like branch, changes &amp; commits</a:t>
            </a:r>
            <a:endParaRPr lang="en-US" sz="1600" dirty="0"/>
          </a:p>
          <a:p>
            <a:pPr marL="495300" indent="-342900">
              <a:buFont typeface="Lato"/>
              <a:buAutoNum type="arabicPeriod"/>
            </a:pPr>
            <a:r>
              <a:rPr lang="en-US" sz="1600" dirty="0" err="1"/>
              <a:t>git</a:t>
            </a:r>
            <a:r>
              <a:rPr lang="en-US" sz="1600" dirty="0"/>
              <a:t> commit -m “ message”</a:t>
            </a:r>
          </a:p>
          <a:p>
            <a:pPr marL="495300" indent="-342900">
              <a:buAutoNum type="arabicPeriod"/>
            </a:pPr>
            <a:endParaRPr lang="en-US" sz="1600" dirty="0"/>
          </a:p>
        </p:txBody>
      </p:sp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smtClean="0"/>
              <a:t>Commit to Repo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53" b="4709"/>
          <a:stretch/>
        </p:blipFill>
        <p:spPr>
          <a:xfrm>
            <a:off x="3522428" y="2332625"/>
            <a:ext cx="5577817" cy="2810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0" y="89482"/>
            <a:ext cx="2164080" cy="6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7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>
            <a:spLocks noGrp="1"/>
          </p:cNvSpPr>
          <p:nvPr>
            <p:ph type="body" idx="1"/>
          </p:nvPr>
        </p:nvSpPr>
        <p:spPr>
          <a:xfrm>
            <a:off x="319499" y="1211350"/>
            <a:ext cx="8402351" cy="11560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95300" indent="-342900">
              <a:buAutoNum type="arabicPeriod"/>
            </a:pPr>
            <a:r>
              <a:rPr lang="en-US" sz="1600" dirty="0" smtClean="0"/>
              <a:t>Go to </a:t>
            </a:r>
            <a:r>
              <a:rPr lang="en-US" sz="1600" dirty="0" err="1" smtClean="0"/>
              <a:t>github</a:t>
            </a:r>
            <a:r>
              <a:rPr lang="en-US" sz="1600" dirty="0" smtClean="0"/>
              <a:t> and copy the link for the repo you have created before</a:t>
            </a:r>
          </a:p>
          <a:p>
            <a:pPr marL="495300" indent="-342900">
              <a:buAutoNum type="arabicPeriod"/>
            </a:pPr>
            <a:r>
              <a:rPr lang="en-US" sz="1600" dirty="0" err="1"/>
              <a:t>g</a:t>
            </a:r>
            <a:r>
              <a:rPr lang="en-US" sz="1600" dirty="0" err="1" smtClean="0"/>
              <a:t>it</a:t>
            </a:r>
            <a:r>
              <a:rPr lang="en-US" sz="1600" dirty="0" smtClean="0"/>
              <a:t> remote add origin “The link”</a:t>
            </a:r>
          </a:p>
          <a:p>
            <a:pPr marL="495300" indent="-342900">
              <a:buFont typeface="Lato"/>
              <a:buAutoNum type="arabicPeriod"/>
            </a:pPr>
            <a:r>
              <a:rPr lang="en-US" sz="1600" dirty="0" err="1" smtClean="0"/>
              <a:t>git</a:t>
            </a:r>
            <a:r>
              <a:rPr lang="en-US" sz="1600" dirty="0" smtClean="0"/>
              <a:t> push -u origin master “It may require you to enter your username and password”</a:t>
            </a:r>
            <a:endParaRPr lang="en-US" sz="1600" dirty="0"/>
          </a:p>
        </p:txBody>
      </p:sp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smtClean="0"/>
              <a:t>Commit to Repo Cont.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0714"/>
            <a:ext cx="9144000" cy="19327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6176"/>
            <a:ext cx="9144000" cy="2486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0" y="89482"/>
            <a:ext cx="2164080" cy="6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333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uiExpand="1" build="p"/>
    </p:bldLst>
  </p:timing>
</p:sld>
</file>

<file path=ppt/theme/theme1.xml><?xml version="1.0" encoding="utf-8"?>
<a:theme xmlns:a="http://schemas.openxmlformats.org/drawingml/2006/main" name="Swiss">
  <a:themeElements>
    <a:clrScheme name="Swiss">
      <a:dk1>
        <a:srgbClr val="23B1DC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ustom 3">
      <a:dk1>
        <a:srgbClr val="2A2D34"/>
      </a:dk1>
      <a:lt1>
        <a:srgbClr val="FFFFFF"/>
      </a:lt1>
      <a:dk2>
        <a:srgbClr val="2A2D34"/>
      </a:dk2>
      <a:lt2>
        <a:srgbClr val="FFFFFF"/>
      </a:lt2>
      <a:accent1>
        <a:srgbClr val="28CDFF"/>
      </a:accent1>
      <a:accent2>
        <a:srgbClr val="23B1DC"/>
      </a:accent2>
      <a:accent3>
        <a:srgbClr val="1E9EC5"/>
      </a:accent3>
      <a:accent4>
        <a:srgbClr val="1880A0"/>
      </a:accent4>
      <a:accent5>
        <a:srgbClr val="146983"/>
      </a:accent5>
      <a:accent6>
        <a:srgbClr val="105165"/>
      </a:accent6>
      <a:hlink>
        <a:srgbClr val="28CDFF"/>
      </a:hlink>
      <a:folHlink>
        <a:srgbClr val="28C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</TotalTime>
  <Words>729</Words>
  <Application>Microsoft Macintosh PowerPoint</Application>
  <PresentationFormat>On-screen Show (16:9)</PresentationFormat>
  <Paragraphs>86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7" baseType="lpstr">
      <vt:lpstr>Arial</vt:lpstr>
      <vt:lpstr>Calibri</vt:lpstr>
      <vt:lpstr>Helvetica Neue</vt:lpstr>
      <vt:lpstr>Lato</vt:lpstr>
      <vt:lpstr>Merriweather Sans</vt:lpstr>
      <vt:lpstr>Open Sans</vt:lpstr>
      <vt:lpstr>Open Sans Light</vt:lpstr>
      <vt:lpstr>Proxima Nova</vt:lpstr>
      <vt:lpstr>Raleway</vt:lpstr>
      <vt:lpstr>Roboto</vt:lpstr>
      <vt:lpstr>Times New Roman</vt:lpstr>
      <vt:lpstr>Swiss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Thank you  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318180174</cp:lastModifiedBy>
  <cp:revision>36</cp:revision>
  <dcterms:modified xsi:type="dcterms:W3CDTF">2021-09-16T07:36:11Z</dcterms:modified>
</cp:coreProperties>
</file>